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23"/>
  </p:notesMasterIdLst>
  <p:sldIdLst>
    <p:sldId id="256" r:id="rId3"/>
    <p:sldId id="258" r:id="rId4"/>
    <p:sldId id="259" r:id="rId5"/>
    <p:sldId id="284" r:id="rId6"/>
    <p:sldId id="283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68" r:id="rId21"/>
    <p:sldId id="282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Lato ExtraBold" panose="020F0502020204030203" pitchFamily="34" charset="0"/>
      <p:bold r:id="rId34"/>
      <p:boldItalic r:id="rId35"/>
    </p:embeddedFont>
    <p:embeddedFont>
      <p:font typeface="Raleway" pitchFamily="2" charset="0"/>
      <p:regular r:id="rId36"/>
      <p:bold r:id="rId37"/>
      <p:italic r:id="rId38"/>
      <p:boldItalic r:id="rId39"/>
    </p:embeddedFont>
    <p:embeddedFont>
      <p:font typeface="Raleway Medium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minique Dela Cruz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773" autoAdjust="0"/>
  </p:normalViewPr>
  <p:slideViewPr>
    <p:cSldViewPr snapToGrid="0">
      <p:cViewPr varScale="1">
        <p:scale>
          <a:sx n="117" d="100"/>
          <a:sy n="117" d="100"/>
        </p:scale>
        <p:origin x="87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 DC" userId="9151408a0eadf562" providerId="LiveId" clId="{E91BA4B7-B340-4A05-881C-3641061A79EC}"/>
    <pc:docChg chg="undo custSel modSld">
      <pc:chgData name="Dom DC" userId="9151408a0eadf562" providerId="LiveId" clId="{E91BA4B7-B340-4A05-881C-3641061A79EC}" dt="2023-01-16T10:17:02.502" v="240"/>
      <pc:docMkLst>
        <pc:docMk/>
      </pc:docMkLst>
      <pc:sldChg chg="modSp mod">
        <pc:chgData name="Dom DC" userId="9151408a0eadf562" providerId="LiveId" clId="{E91BA4B7-B340-4A05-881C-3641061A79EC}" dt="2023-01-16T09:38:37.530" v="55" actId="27636"/>
        <pc:sldMkLst>
          <pc:docMk/>
          <pc:sldMk cId="0" sldId="256"/>
        </pc:sldMkLst>
        <pc:spChg chg="mod">
          <ac:chgData name="Dom DC" userId="9151408a0eadf562" providerId="LiveId" clId="{E91BA4B7-B340-4A05-881C-3641061A79EC}" dt="2023-01-16T09:38:37.530" v="55" actId="27636"/>
          <ac:spMkLst>
            <pc:docMk/>
            <pc:sldMk cId="0" sldId="256"/>
            <ac:spMk id="86" creationId="{00000000-0000-0000-0000-000000000000}"/>
          </ac:spMkLst>
        </pc:spChg>
      </pc:sldChg>
      <pc:sldChg chg="modSp mod modAnim modNotesTx">
        <pc:chgData name="Dom DC" userId="9151408a0eadf562" providerId="LiveId" clId="{E91BA4B7-B340-4A05-881C-3641061A79EC}" dt="2023-01-16T09:45:12.336" v="88"/>
        <pc:sldMkLst>
          <pc:docMk/>
          <pc:sldMk cId="0" sldId="258"/>
        </pc:sldMkLst>
        <pc:spChg chg="mod">
          <ac:chgData name="Dom DC" userId="9151408a0eadf562" providerId="LiveId" clId="{E91BA4B7-B340-4A05-881C-3641061A79EC}" dt="2023-01-16T09:39:50.188" v="68" actId="1076"/>
          <ac:spMkLst>
            <pc:docMk/>
            <pc:sldMk cId="0" sldId="258"/>
            <ac:spMk id="101" creationId="{00000000-0000-0000-0000-000000000000}"/>
          </ac:spMkLst>
        </pc:spChg>
        <pc:spChg chg="mod">
          <ac:chgData name="Dom DC" userId="9151408a0eadf562" providerId="LiveId" clId="{E91BA4B7-B340-4A05-881C-3641061A79EC}" dt="2023-01-16T09:38:39.462" v="56" actId="20577"/>
          <ac:spMkLst>
            <pc:docMk/>
            <pc:sldMk cId="0" sldId="258"/>
            <ac:spMk id="102" creationId="{00000000-0000-0000-0000-000000000000}"/>
          </ac:spMkLst>
        </pc:spChg>
      </pc:sldChg>
      <pc:sldChg chg="modSp mod">
        <pc:chgData name="Dom DC" userId="9151408a0eadf562" providerId="LiveId" clId="{E91BA4B7-B340-4A05-881C-3641061A79EC}" dt="2023-01-16T09:38:37.454" v="49" actId="27636"/>
        <pc:sldMkLst>
          <pc:docMk/>
          <pc:sldMk cId="0" sldId="260"/>
        </pc:sldMkLst>
        <pc:spChg chg="mod">
          <ac:chgData name="Dom DC" userId="9151408a0eadf562" providerId="LiveId" clId="{E91BA4B7-B340-4A05-881C-3641061A79EC}" dt="2023-01-16T09:38:37.454" v="49" actId="27636"/>
          <ac:spMkLst>
            <pc:docMk/>
            <pc:sldMk cId="0" sldId="260"/>
            <ac:spMk id="114" creationId="{00000000-0000-0000-0000-000000000000}"/>
          </ac:spMkLst>
        </pc:spChg>
      </pc:sldChg>
      <pc:sldChg chg="modSp mod">
        <pc:chgData name="Dom DC" userId="9151408a0eadf562" providerId="LiveId" clId="{E91BA4B7-B340-4A05-881C-3641061A79EC}" dt="2023-01-16T09:38:37.471" v="50" actId="27636"/>
        <pc:sldMkLst>
          <pc:docMk/>
          <pc:sldMk cId="0" sldId="262"/>
        </pc:sldMkLst>
        <pc:spChg chg="mod">
          <ac:chgData name="Dom DC" userId="9151408a0eadf562" providerId="LiveId" clId="{E91BA4B7-B340-4A05-881C-3641061A79EC}" dt="2023-01-16T09:38:37.471" v="50" actId="27636"/>
          <ac:spMkLst>
            <pc:docMk/>
            <pc:sldMk cId="0" sldId="262"/>
            <ac:spMk id="125" creationId="{00000000-0000-0000-0000-000000000000}"/>
          </ac:spMkLst>
        </pc:spChg>
      </pc:sldChg>
      <pc:sldChg chg="modSp mod modAnim">
        <pc:chgData name="Dom DC" userId="9151408a0eadf562" providerId="LiveId" clId="{E91BA4B7-B340-4A05-881C-3641061A79EC}" dt="2023-01-16T09:47:32.462" v="96"/>
        <pc:sldMkLst>
          <pc:docMk/>
          <pc:sldMk cId="0" sldId="270"/>
        </pc:sldMkLst>
        <pc:spChg chg="mod">
          <ac:chgData name="Dom DC" userId="9151408a0eadf562" providerId="LiveId" clId="{E91BA4B7-B340-4A05-881C-3641061A79EC}" dt="2023-01-16T09:46:15.101" v="91" actId="27636"/>
          <ac:spMkLst>
            <pc:docMk/>
            <pc:sldMk cId="0" sldId="270"/>
            <ac:spMk id="173" creationId="{00000000-0000-0000-0000-000000000000}"/>
          </ac:spMkLst>
        </pc:spChg>
      </pc:sldChg>
      <pc:sldChg chg="modSp mod modAnim">
        <pc:chgData name="Dom DC" userId="9151408a0eadf562" providerId="LiveId" clId="{E91BA4B7-B340-4A05-881C-3641061A79EC}" dt="2023-01-16T09:48:49.942" v="102"/>
        <pc:sldMkLst>
          <pc:docMk/>
          <pc:sldMk cId="0" sldId="271"/>
        </pc:sldMkLst>
        <pc:spChg chg="mod">
          <ac:chgData name="Dom DC" userId="9151408a0eadf562" providerId="LiveId" clId="{E91BA4B7-B340-4A05-881C-3641061A79EC}" dt="2023-01-16T09:48:26.503" v="99" actId="1076"/>
          <ac:spMkLst>
            <pc:docMk/>
            <pc:sldMk cId="0" sldId="271"/>
            <ac:spMk id="181" creationId="{00000000-0000-0000-0000-000000000000}"/>
          </ac:spMkLst>
        </pc:spChg>
        <pc:picChg chg="mod">
          <ac:chgData name="Dom DC" userId="9151408a0eadf562" providerId="LiveId" clId="{E91BA4B7-B340-4A05-881C-3641061A79EC}" dt="2023-01-16T09:48:20.935" v="98" actId="1076"/>
          <ac:picMkLst>
            <pc:docMk/>
            <pc:sldMk cId="0" sldId="271"/>
            <ac:picMk id="183" creationId="{00000000-0000-0000-0000-000000000000}"/>
          </ac:picMkLst>
        </pc:picChg>
      </pc:sldChg>
      <pc:sldChg chg="addSp modSp mod modClrScheme modAnim chgLayout">
        <pc:chgData name="Dom DC" userId="9151408a0eadf562" providerId="LiveId" clId="{E91BA4B7-B340-4A05-881C-3641061A79EC}" dt="2023-01-16T10:00:05.458" v="157"/>
        <pc:sldMkLst>
          <pc:docMk/>
          <pc:sldMk cId="0" sldId="273"/>
        </pc:sldMkLst>
        <pc:spChg chg="add mod">
          <ac:chgData name="Dom DC" userId="9151408a0eadf562" providerId="LiveId" clId="{E91BA4B7-B340-4A05-881C-3641061A79EC}" dt="2023-01-16T09:57:31.265" v="139" actId="208"/>
          <ac:spMkLst>
            <pc:docMk/>
            <pc:sldMk cId="0" sldId="273"/>
            <ac:spMk id="2" creationId="{BF5FD580-09CF-4544-9B9F-F3B40C7EC260}"/>
          </ac:spMkLst>
        </pc:spChg>
        <pc:spChg chg="add mod">
          <ac:chgData name="Dom DC" userId="9151408a0eadf562" providerId="LiveId" clId="{E91BA4B7-B340-4A05-881C-3641061A79EC}" dt="2023-01-16T09:58:55.426" v="149" actId="14100"/>
          <ac:spMkLst>
            <pc:docMk/>
            <pc:sldMk cId="0" sldId="273"/>
            <ac:spMk id="3" creationId="{2BB742F4-D0A9-4A57-8A57-AB0178A76EA7}"/>
          </ac:spMkLst>
        </pc:spChg>
        <pc:spChg chg="add mod">
          <ac:chgData name="Dom DC" userId="9151408a0eadf562" providerId="LiveId" clId="{E91BA4B7-B340-4A05-881C-3641061A79EC}" dt="2023-01-16T09:59:18.782" v="152" actId="14100"/>
          <ac:spMkLst>
            <pc:docMk/>
            <pc:sldMk cId="0" sldId="273"/>
            <ac:spMk id="9" creationId="{E8DBA90B-52F8-46B9-B52B-2EF460AE3F58}"/>
          </ac:spMkLst>
        </pc:spChg>
        <pc:spChg chg="mod ord">
          <ac:chgData name="Dom DC" userId="9151408a0eadf562" providerId="LiveId" clId="{E91BA4B7-B340-4A05-881C-3641061A79EC}" dt="2023-01-16T09:51:45.621" v="125" actId="1076"/>
          <ac:spMkLst>
            <pc:docMk/>
            <pc:sldMk cId="0" sldId="273"/>
            <ac:spMk id="194" creationId="{00000000-0000-0000-0000-000000000000}"/>
          </ac:spMkLst>
        </pc:spChg>
        <pc:spChg chg="mod ord">
          <ac:chgData name="Dom DC" userId="9151408a0eadf562" providerId="LiveId" clId="{E91BA4B7-B340-4A05-881C-3641061A79EC}" dt="2023-01-16T09:51:41.512" v="124" actId="1076"/>
          <ac:spMkLst>
            <pc:docMk/>
            <pc:sldMk cId="0" sldId="273"/>
            <ac:spMk id="197" creationId="{00000000-0000-0000-0000-000000000000}"/>
          </ac:spMkLst>
        </pc:spChg>
        <pc:picChg chg="mod">
          <ac:chgData name="Dom DC" userId="9151408a0eadf562" providerId="LiveId" clId="{E91BA4B7-B340-4A05-881C-3641061A79EC}" dt="2023-01-16T09:51:34.472" v="122" actId="1076"/>
          <ac:picMkLst>
            <pc:docMk/>
            <pc:sldMk cId="0" sldId="273"/>
            <ac:picMk id="193" creationId="{00000000-0000-0000-0000-000000000000}"/>
          </ac:picMkLst>
        </pc:picChg>
        <pc:picChg chg="mod">
          <ac:chgData name="Dom DC" userId="9151408a0eadf562" providerId="LiveId" clId="{E91BA4B7-B340-4A05-881C-3641061A79EC}" dt="2023-01-16T09:51:32.267" v="121" actId="1076"/>
          <ac:picMkLst>
            <pc:docMk/>
            <pc:sldMk cId="0" sldId="273"/>
            <ac:picMk id="195" creationId="{00000000-0000-0000-0000-000000000000}"/>
          </ac:picMkLst>
        </pc:picChg>
        <pc:picChg chg="mod">
          <ac:chgData name="Dom DC" userId="9151408a0eadf562" providerId="LiveId" clId="{E91BA4B7-B340-4A05-881C-3641061A79EC}" dt="2023-01-16T09:51:37.794" v="123" actId="1076"/>
          <ac:picMkLst>
            <pc:docMk/>
            <pc:sldMk cId="0" sldId="273"/>
            <ac:picMk id="196" creationId="{00000000-0000-0000-0000-000000000000}"/>
          </ac:picMkLst>
        </pc:picChg>
      </pc:sldChg>
      <pc:sldChg chg="addSp delSp modSp mod modAnim">
        <pc:chgData name="Dom DC" userId="9151408a0eadf562" providerId="LiveId" clId="{E91BA4B7-B340-4A05-881C-3641061A79EC}" dt="2023-01-16T10:04:23.216" v="178"/>
        <pc:sldMkLst>
          <pc:docMk/>
          <pc:sldMk cId="0" sldId="274"/>
        </pc:sldMkLst>
        <pc:spChg chg="add mod">
          <ac:chgData name="Dom DC" userId="9151408a0eadf562" providerId="LiveId" clId="{E91BA4B7-B340-4A05-881C-3641061A79EC}" dt="2023-01-16T10:02:10.175" v="162" actId="208"/>
          <ac:spMkLst>
            <pc:docMk/>
            <pc:sldMk cId="0" sldId="274"/>
            <ac:spMk id="2" creationId="{CCC28BD4-5E44-43E4-83DF-4680AEDD7C56}"/>
          </ac:spMkLst>
        </pc:spChg>
        <pc:spChg chg="add del">
          <ac:chgData name="Dom DC" userId="9151408a0eadf562" providerId="LiveId" clId="{E91BA4B7-B340-4A05-881C-3641061A79EC}" dt="2023-01-16T10:02:25.364" v="164" actId="11529"/>
          <ac:spMkLst>
            <pc:docMk/>
            <pc:sldMk cId="0" sldId="274"/>
            <ac:spMk id="3" creationId="{0410EF36-5C08-4650-85D1-C089A53349F5}"/>
          </ac:spMkLst>
        </pc:spChg>
        <pc:spChg chg="add mod">
          <ac:chgData name="Dom DC" userId="9151408a0eadf562" providerId="LiveId" clId="{E91BA4B7-B340-4A05-881C-3641061A79EC}" dt="2023-01-16T10:03:07.551" v="168" actId="14100"/>
          <ac:spMkLst>
            <pc:docMk/>
            <pc:sldMk cId="0" sldId="274"/>
            <ac:spMk id="4" creationId="{17153414-8572-4D30-A995-6B61EC6C03E9}"/>
          </ac:spMkLst>
        </pc:spChg>
        <pc:spChg chg="add mod">
          <ac:chgData name="Dom DC" userId="9151408a0eadf562" providerId="LiveId" clId="{E91BA4B7-B340-4A05-881C-3641061A79EC}" dt="2023-01-16T10:03:17.174" v="170" actId="1076"/>
          <ac:spMkLst>
            <pc:docMk/>
            <pc:sldMk cId="0" sldId="274"/>
            <ac:spMk id="8" creationId="{E1BCAB14-D0F4-4914-A7F2-82F65CF462BE}"/>
          </ac:spMkLst>
        </pc:spChg>
        <pc:spChg chg="add mod">
          <ac:chgData name="Dom DC" userId="9151408a0eadf562" providerId="LiveId" clId="{E91BA4B7-B340-4A05-881C-3641061A79EC}" dt="2023-01-16T10:03:30.066" v="172" actId="1076"/>
          <ac:spMkLst>
            <pc:docMk/>
            <pc:sldMk cId="0" sldId="274"/>
            <ac:spMk id="9" creationId="{ACE6694F-5DA3-464E-A7A5-D5FBD4535C55}"/>
          </ac:spMkLst>
        </pc:spChg>
      </pc:sldChg>
      <pc:sldChg chg="modSp mod modAnim modNotesTx">
        <pc:chgData name="Dom DC" userId="9151408a0eadf562" providerId="LiveId" clId="{E91BA4B7-B340-4A05-881C-3641061A79EC}" dt="2023-01-16T10:17:02.502" v="240"/>
        <pc:sldMkLst>
          <pc:docMk/>
          <pc:sldMk cId="0" sldId="280"/>
        </pc:sldMkLst>
        <pc:picChg chg="mod ord">
          <ac:chgData name="Dom DC" userId="9151408a0eadf562" providerId="LiveId" clId="{E91BA4B7-B340-4A05-881C-3641061A79EC}" dt="2023-01-16T10:10:03.230" v="199" actId="14100"/>
          <ac:picMkLst>
            <pc:docMk/>
            <pc:sldMk cId="0" sldId="280"/>
            <ac:picMk id="238" creationId="{00000000-0000-0000-0000-000000000000}"/>
          </ac:picMkLst>
        </pc:picChg>
        <pc:picChg chg="ord">
          <ac:chgData name="Dom DC" userId="9151408a0eadf562" providerId="LiveId" clId="{E91BA4B7-B340-4A05-881C-3641061A79EC}" dt="2023-01-16T10:15:18.002" v="226" actId="166"/>
          <ac:picMkLst>
            <pc:docMk/>
            <pc:sldMk cId="0" sldId="280"/>
            <ac:picMk id="239" creationId="{00000000-0000-0000-0000-000000000000}"/>
          </ac:picMkLst>
        </pc:picChg>
        <pc:picChg chg="ord">
          <ac:chgData name="Dom DC" userId="9151408a0eadf562" providerId="LiveId" clId="{E91BA4B7-B340-4A05-881C-3641061A79EC}" dt="2023-01-16T10:15:21.041" v="227" actId="166"/>
          <ac:picMkLst>
            <pc:docMk/>
            <pc:sldMk cId="0" sldId="280"/>
            <ac:picMk id="240" creationId="{00000000-0000-0000-0000-000000000000}"/>
          </ac:picMkLst>
        </pc:picChg>
      </pc:sldChg>
      <pc:sldChg chg="modSp mod">
        <pc:chgData name="Dom DC" userId="9151408a0eadf562" providerId="LiveId" clId="{E91BA4B7-B340-4A05-881C-3641061A79EC}" dt="2023-01-16T09:38:37.508" v="53" actId="27636"/>
        <pc:sldMkLst>
          <pc:docMk/>
          <pc:sldMk cId="0" sldId="281"/>
        </pc:sldMkLst>
        <pc:spChg chg="mod">
          <ac:chgData name="Dom DC" userId="9151408a0eadf562" providerId="LiveId" clId="{E91BA4B7-B340-4A05-881C-3641061A79EC}" dt="2023-01-16T09:38:37.506" v="52" actId="27636"/>
          <ac:spMkLst>
            <pc:docMk/>
            <pc:sldMk cId="0" sldId="281"/>
            <ac:spMk id="248" creationId="{00000000-0000-0000-0000-000000000000}"/>
          </ac:spMkLst>
        </pc:spChg>
        <pc:spChg chg="mod">
          <ac:chgData name="Dom DC" userId="9151408a0eadf562" providerId="LiveId" clId="{E91BA4B7-B340-4A05-881C-3641061A79EC}" dt="2023-01-16T09:38:37.508" v="53" actId="27636"/>
          <ac:spMkLst>
            <pc:docMk/>
            <pc:sldMk cId="0" sldId="281"/>
            <ac:spMk id="249" creationId="{00000000-0000-0000-0000-000000000000}"/>
          </ac:spMkLst>
        </pc:spChg>
      </pc:sldChg>
      <pc:sldChg chg="modSp mod">
        <pc:chgData name="Dom DC" userId="9151408a0eadf562" providerId="LiveId" clId="{E91BA4B7-B340-4A05-881C-3641061A79EC}" dt="2023-01-16T09:38:37.521" v="54" actId="27636"/>
        <pc:sldMkLst>
          <pc:docMk/>
          <pc:sldMk cId="0" sldId="282"/>
        </pc:sldMkLst>
        <pc:spChg chg="mod">
          <ac:chgData name="Dom DC" userId="9151408a0eadf562" providerId="LiveId" clId="{E91BA4B7-B340-4A05-881C-3641061A79EC}" dt="2023-01-16T09:38:37.521" v="54" actId="27636"/>
          <ac:spMkLst>
            <pc:docMk/>
            <pc:sldMk cId="0" sldId="282"/>
            <ac:spMk id="25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d565b54fb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d565b54fb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d565b54fb9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d565b54fb9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d565b54fb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d565b54fb9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d565b54fb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d565b54fb9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d565b54fb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d565b54fb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d565b54fb9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d565b54fb9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d565b54fb9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d565b54fb9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Budget -Stacking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d565b54fb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d565b54fb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d565b54fb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d565b54fb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d565b54fb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d565b54fb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565b54fb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d565b54fb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Faded each 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578898a0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578898a0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5291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565b54fb9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565b54fb9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d565b54fb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d565b54fb9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d565b54fb9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d565b54fb9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d565b54fb9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d565b54fb9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d565b54fb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d565b54fb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4D86-9051-F039-4903-1B3A5808C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6CA33-9FFD-32CC-EE21-162498CA0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EF4FF-C23C-6389-8A15-63C702426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14DC-2A38-4FEC-87CD-5BEACB29A7E2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9F055-56E2-6EE0-341D-01DB5537A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CF1B2-F2BE-7D96-87ED-31FF16CCF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0B9D7-4361-4B9A-B60B-628FC05DF9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3430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ECBDF-1ADC-C880-3431-9104DDEA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EB3F8-1DBB-10B2-7EA1-611815908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A71F1-ABEF-090A-4AB0-B3973F8B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14DC-2A38-4FEC-87CD-5BEACB29A7E2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48FC7-99E0-368C-993A-D75E7875F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107A3-0FD9-7A54-7153-F62D5691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0B9D7-4361-4B9A-B60B-628FC05DF9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4407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AC8C-F56B-0722-C43C-932600DCF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2C631-3D5D-525B-3ADE-98FB6FFE0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0C843-9AEF-A4B1-4F0D-610F095A9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14DC-2A38-4FEC-87CD-5BEACB29A7E2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8100C-FEF7-1A59-EACB-85AAF3D4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07E00-94A8-6D68-76E3-ECC89F575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0B9D7-4361-4B9A-B60B-628FC05DF9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3785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936F0-2AF6-C5E2-3E50-158DC47B0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48CD3-290E-3E22-CDE6-9ED32F65D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988D4-32E4-0410-8B61-BB9F32C66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E871F-34EC-5F3E-E4F1-261B07D85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14DC-2A38-4FEC-87CD-5BEACB29A7E2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04DA2-BFEE-E96B-9922-4FC179862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30E30-F5E2-4019-CB54-7421FE08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0B9D7-4361-4B9A-B60B-628FC05DF9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5463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1F0ED-7736-0999-A663-F8D18F726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A147D-4EF3-D668-D6E0-61490D9E5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2213A-4700-E7A9-BD27-05B25CF52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FAA766-45CE-F364-4BCF-2D8A0F02C0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97418A-6AA2-673B-F187-EDEC39D63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A71A09-BFC0-71F0-553B-CAE0B8881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14DC-2A38-4FEC-87CD-5BEACB29A7E2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DB0B4-9C03-8F24-370E-85E2A772B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DFACAF-4CFD-50CC-7E02-AD825DAF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0B9D7-4361-4B9A-B60B-628FC05DF9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337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0FBE1-0274-D60B-4AB8-59E31CA4E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A5D59-6F73-C31C-30E4-3DC33305D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14DC-2A38-4FEC-87CD-5BEACB29A7E2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E3F98F-5A51-44FC-48EF-A04055CB7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5E900-8434-A65F-CC0B-15830AE0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0B9D7-4361-4B9A-B60B-628FC05DF9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7741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AB1E05-429D-CB24-3945-1C51D13EB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14DC-2A38-4FEC-87CD-5BEACB29A7E2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DE728-8F25-BFE0-D196-12EC98693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709AE-9365-7BBF-D90A-77954069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0B9D7-4361-4B9A-B60B-628FC05DF9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0535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C3FF-6428-766B-3D08-6A12DFCE3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248DF-7FD1-8CFB-5E59-F665FB440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C3F3A-5AE0-2DC4-1B37-6CF2CBA3E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D014E-8E08-4637-8491-2D079A5AD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14DC-2A38-4FEC-87CD-5BEACB29A7E2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E1E64-88AA-F87B-6D93-894E5C853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95FF7-D2DC-29BD-DD38-AFDBFF83A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0B9D7-4361-4B9A-B60B-628FC05DF9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15225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038D1-5401-FE7C-2762-E00A9331F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9264A0-18D8-4190-2DA6-7DE60C47B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759F1-2A12-A3D3-F364-3384AED44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8BC86-1F6E-A974-AC60-06B62B6C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14DC-2A38-4FEC-87CD-5BEACB29A7E2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07D07-AC6E-26BA-7883-BCBEA3E84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A4A0D-A084-EE8D-306C-28F4C358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0B9D7-4361-4B9A-B60B-628FC05DF9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7284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22B0-3965-D654-85A8-292BC429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D4417A-8C20-62A9-8B61-5DBD7C697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1A29E-443C-3F95-66BB-3DA520305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14DC-2A38-4FEC-87CD-5BEACB29A7E2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C2C8F-AA24-EC97-01FE-169F888B4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9A0F4-2BC8-EF15-ACC0-F102019CB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0B9D7-4361-4B9A-B60B-628FC05DF9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8924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A99A4F-A7A6-72BE-3134-23D6B4A5DC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00409-FC76-BD70-F4C2-42894BB23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C5EED-A52A-ED9C-1D90-063EF1856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14DC-2A38-4FEC-87CD-5BEACB29A7E2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3CA1F-937F-ABD3-A50B-891BB63DA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0D916-F35E-5586-56A4-1DC9A1FD1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0B9D7-4361-4B9A-B60B-628FC05DF9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0860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64AE4D-13B3-F7E3-C4DF-05E0A94CC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AC7C3-0560-0CDE-46F7-69DAE2EDE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880AF-E01A-384E-ED0A-C4BA5E1F19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C14DC-2A38-4FEC-87CD-5BEACB29A7E2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827-2ADD-1434-BA70-ACF18A575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3ACCE-A97D-6D4C-A19D-3B036B028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0B9D7-4361-4B9A-B60B-628FC05DF9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641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Two Decades Of Movies: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44" b="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 analysis of movies available in Australia on Netflix, Stan and Amazon Prime Video.</a:t>
            </a:r>
            <a:endParaRPr sz="2044" b="0">
              <a:solidFill>
                <a:schemeClr val="accen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736275"/>
            <a:ext cx="5355026" cy="14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body" idx="4294967295"/>
          </p:nvPr>
        </p:nvSpPr>
        <p:spPr>
          <a:xfrm>
            <a:off x="5325998" y="3706813"/>
            <a:ext cx="3638550" cy="1436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04958" algn="l" rtl="0">
              <a:spcBef>
                <a:spcPts val="0"/>
              </a:spcBef>
              <a:spcAft>
                <a:spcPts val="0"/>
              </a:spcAft>
              <a:buSzPct val="118181"/>
              <a:buChar char="●"/>
            </a:pPr>
            <a:r>
              <a:rPr lang="en" sz="1100" dirty="0">
                <a:solidFill>
                  <a:srgbClr val="000000"/>
                </a:solidFill>
              </a:rPr>
              <a:t>In grouped year 2015-19, Drama and Comedy movies have the most outliers from both ends of IMDB ratings</a:t>
            </a:r>
          </a:p>
          <a:p>
            <a:pPr marL="457200" lvl="0" indent="-304958" algn="l" rtl="0">
              <a:spcBef>
                <a:spcPts val="0"/>
              </a:spcBef>
              <a:spcAft>
                <a:spcPts val="0"/>
              </a:spcAft>
              <a:buSzPct val="118181"/>
              <a:buChar char="●"/>
            </a:pPr>
            <a:endParaRPr sz="1100" dirty="0">
              <a:solidFill>
                <a:srgbClr val="000000"/>
              </a:solidFill>
            </a:endParaRPr>
          </a:p>
          <a:p>
            <a:pPr marL="457200" lvl="0" indent="-29321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100" dirty="0">
                <a:solidFill>
                  <a:srgbClr val="000000"/>
                </a:solidFill>
              </a:rPr>
              <a:t>The least dominant genres for the past two decades are:  Talk/Reality/Game-Show, Western, and War </a:t>
            </a:r>
            <a:endParaRPr sz="1100"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accent3"/>
              </a:solidFill>
            </a:endParaRPr>
          </a:p>
        </p:txBody>
      </p:sp>
      <p:sp>
        <p:nvSpPr>
          <p:cNvPr id="197" name="Google Shape;197;p30"/>
          <p:cNvSpPr txBox="1">
            <a:spLocks noGrp="1"/>
          </p:cNvSpPr>
          <p:nvPr>
            <p:ph type="title" idx="4294967295"/>
          </p:nvPr>
        </p:nvSpPr>
        <p:spPr>
          <a:xfrm>
            <a:off x="5420989" y="3082926"/>
            <a:ext cx="3300412" cy="687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5" dirty="0"/>
              <a:t>Genre</a:t>
            </a:r>
            <a:endParaRPr sz="2155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77" b="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Which genres increased in popularity/rating over time?</a:t>
            </a:r>
            <a:endParaRPr sz="2377" dirty="0"/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998" y="2800437"/>
            <a:ext cx="117157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36919-96BD-DB6E-6104-E590092FC9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" t="17993" r="66502" b="41537"/>
          <a:stretch/>
        </p:blipFill>
        <p:spPr>
          <a:xfrm>
            <a:off x="388933" y="439009"/>
            <a:ext cx="4795891" cy="427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808171-5A7D-4B55-17AB-70FA48D66B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58" t="18709" r="33325" b="40822"/>
          <a:stretch/>
        </p:blipFill>
        <p:spPr>
          <a:xfrm>
            <a:off x="104200" y="630819"/>
            <a:ext cx="5018315" cy="4473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90182-B1D7-EDB6-B1EB-298956C67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918" t="18259" r="66" b="41272"/>
          <a:stretch/>
        </p:blipFill>
        <p:spPr>
          <a:xfrm>
            <a:off x="309208" y="591692"/>
            <a:ext cx="4813307" cy="44174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F7F555-6886-C883-46B6-D8378A7EEB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238" r="66984" b="1293"/>
          <a:stretch/>
        </p:blipFill>
        <p:spPr>
          <a:xfrm>
            <a:off x="246899" y="692611"/>
            <a:ext cx="4875616" cy="43500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2806A9-E9B2-EED2-D05D-FA7D010470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81" t="58606" r="33504"/>
          <a:stretch/>
        </p:blipFill>
        <p:spPr>
          <a:xfrm>
            <a:off x="207235" y="608220"/>
            <a:ext cx="4875616" cy="44458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06D3AE5-F80B-CF24-C770-D2044FC4CF94}"/>
              </a:ext>
            </a:extLst>
          </p:cNvPr>
          <p:cNvSpPr txBox="1"/>
          <p:nvPr/>
        </p:nvSpPr>
        <p:spPr>
          <a:xfrm>
            <a:off x="356352" y="6347"/>
            <a:ext cx="4981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Genre Distribution of Movies in the Past Two Decades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97 -0.02531 L 0.04497 -0.02408 C 0.04897 -0.0284 0.05348 -0.03241 0.05851 -0.03581 C 0.0724 -0.04383 0.08699 -0.05216 0.10192 -0.05895 L 0.15053 -0.07902 L 0.17223 -0.08766 C 0.18265 -0.09198 0.19289 -0.09599 0.20348 -0.0997 C 0.21442 -0.10433 0.26442 -0.1247 0.27588 -0.12963 C 0.28612 -0.13426 0.29654 -0.1392 0.30695 -0.14383 L 0.3264 -0.15309 C 0.32917 -0.15433 0.3474 -0.16389 0.35192 -0.16544 C 0.35695 -0.16729 0.36181 -0.16976 0.36702 -0.17161 C 0.37761 -0.175 0.38855 -0.17902 0.40001 -0.18179 C 0.40574 -0.18365 0.41216 -0.18457 0.41824 -0.18642 C 0.42362 -0.18766 0.42865 -0.18951 0.43386 -0.19167 L 0.48351 -0.20926 " pathEditMode="fixed" rAng="0" ptsTypes="AAAAAAAAAAAAAA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27" y="-91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2 -0.07191 L 0.0632 -0.07191 C 0.08698 -0.08518 0.11025 -0.10246 0.1349 -0.11141 C 0.19028 -0.13117 0.25243 -0.13641 0.30921 -0.1432 C 0.31823 -0.14598 0.32743 -0.14721 0.33612 -0.15184 C 0.34427 -0.15617 0.35174 -0.16419 0.35955 -0.17036 C 0.36841 -0.17715 0.3757 -0.18333 0.38438 -0.18981 C 0.39931 -0.20092 0.38247 -0.18734 0.40105 -0.20215 C 0.404 -0.20462 0.40677 -0.2074 0.4099 -0.20956 C 0.4132 -0.21172 0.42275 -0.21728 0.42657 -0.22036 C 0.42813 -0.22191 0.42969 -0.22407 0.43125 -0.2253 C 0.43264 -0.22654 0.43403 -0.22715 0.43542 -0.22777 C 0.44671 -0.23394 0.44237 -0.2324 0.45278 -0.23394 C 0.45712 -0.2361 0.46198 -0.2361 0.4658 -0.24012 C 0.47362 -0.24845 0.46389 -0.23888 0.47622 -0.24752 C 0.47743 -0.24845 0.4783 -0.2503 0.47952 -0.25123 C 0.48108 -0.25246 0.48282 -0.25277 0.48438 -0.2537 C 0.49636 -0.2608 0.47726 -0.25061 0.49271 -0.25863 C 0.49341 -0.25925 0.4941 -0.26049 0.4948 -0.2611 C 0.49584 -0.26203 0.49723 -0.26234 0.49827 -0.26357 C 0.49896 -0.2645 0.49948 -0.26604 0.50035 -0.26728 C 0.5007 -0.26759 0.50122 -0.26789 0.50174 -0.2682 " pathEditMode="fixed" ptsTypes="AAAAAAAAAAAAAAAAAAAAAA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44 -0.05277 L 0.04844 -0.05277 C 0.05312 -0.05617 0.05816 -0.05895 0.06285 -0.06265 C 0.07014 -0.06882 0.07673 -0.07716 0.0842 -0.0824 C 0.12153 -0.10864 0.11996 -0.10308 0.15312 -0.11913 C 0.15833 -0.1216 0.16337 -0.12469 0.1684 -0.12777 C 0.17048 -0.12901 0.17239 -0.13148 0.17448 -0.13271 C 0.19375 -0.14259 0.24548 -0.1537 0.24965 -0.15463 C 0.25573 -0.15648 0.2618 -0.1574 0.26771 -0.15956 C 0.27066 -0.1608 0.27361 -0.16203 0.27656 -0.16327 C 0.28611 -0.16759 0.29514 -0.17438 0.30486 -0.17685 C 0.3375 -0.18487 0.30503 -0.17592 0.33108 -0.18549 C 0.33524 -0.18703 0.33941 -0.18765 0.34358 -0.18919 C 0.35347 -0.19259 0.36319 -0.1966 0.37309 -0.2003 C 0.37639 -0.20123 0.37951 -0.20277 0.38281 -0.2037 C 0.3901 -0.20617 0.39757 -0.20802 0.40486 -0.21111 C 0.43854 -0.22623 0.38958 -0.20463 0.42066 -0.21728 C 0.43472 -0.22314 0.42274 -0.21944 0.43316 -0.22222 L 0.43941 -0.22716 C 0.44028 -0.22777 0.44114 -0.22932 0.44219 -0.22963 C 0.44392 -0.23055 0.44583 -0.23055 0.44757 -0.23086 C 0.45712 -0.24043 0.44861 -0.23333 0.46562 -0.2395 C 0.46788 -0.24043 0.47014 -0.24197 0.47239 -0.24321 C 0.47309 -0.24351 0.47378 -0.24413 0.47448 -0.24444 C 0.47604 -0.24475 0.47778 -0.24506 0.47934 -0.24567 C 0.4868 -0.24845 0.48177 -0.24691 0.48628 -0.24938 C 0.48802 -0.25 0.49184 -0.25154 0.49184 -0.25154 " pathEditMode="fixed" ptsTypes="AAAAAAAAAAAAAAAAAAAAAAAAAAA">
                                      <p:cBhvr>
                                        <p:cTn id="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74 -0.05215 L 0.04774 -0.05215 C 0.06614 -0.06357 0.07187 -0.0682 0.09184 -0.07561 C 0.09913 -0.07839 0.10659 -0.07931 0.11389 -0.08178 C 0.11875 -0.08333 0.12343 -0.0861 0.1283 -0.08796 C 0.13368 -0.08981 0.13906 -0.09073 0.14427 -0.09289 C 0.15989 -0.09907 0.17552 -0.10586 0.19114 -0.11234 C 0.20034 -0.11635 0.20937 -0.12098 0.21875 -0.12345 C 0.22586 -0.12561 0.23298 -0.12684 0.2401 -0.12962 C 0.246 -0.13178 0.25156 -0.13549 0.25729 -0.13826 C 0.27291 -0.14536 0.27274 -0.14382 0.28628 -0.15184 C 0.29236 -0.15524 0.29826 -0.15925 0.30416 -0.16265 C 0.30764 -0.16481 0.31111 -0.16728 0.31458 -0.16882 C 0.32309 -0.17252 0.32812 -0.1753 0.33663 -0.17746 C 0.34097 -0.1787 0.34548 -0.1787 0.34982 -0.17993 C 0.35434 -0.18117 0.35885 -0.18363 0.36354 -0.18487 C 0.36979 -0.18672 0.38385 -0.18919 0.39045 -0.19228 C 0.4 -0.1966 0.40902 -0.20431 0.41875 -0.20709 C 0.42465 -0.20863 0.43073 -0.20956 0.43663 -0.21172 C 0.47274 -0.22561 0.4342 -0.21481 0.46076 -0.2216 C 0.46284 -0.22283 0.46493 -0.22438 0.46701 -0.2253 C 0.46961 -0.22684 0.47222 -0.22684 0.47465 -0.229 C 0.47691 -0.23117 0.47882 -0.23456 0.4809 -0.23765 C 0.48125 -0.23826 0.48159 -0.2395 0.48211 -0.24012 C 0.48645 -0.24475 0.49097 -0.24907 0.49531 -0.2537 C 0.49965 -0.25802 0.49739 -0.25647 0.50086 -0.25863 C 0.50364 -0.26512 0.50173 -0.26296 0.50642 -0.2645 " pathEditMode="fixed" ptsTypes="AAAAAAAAAAAAAAAAAAAAAAAAAAA">
                                      <p:cBhvr>
                                        <p:cTn id="4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body" idx="1"/>
          </p:nvPr>
        </p:nvSpPr>
        <p:spPr>
          <a:xfrm>
            <a:off x="3249895" y="4476468"/>
            <a:ext cx="6046139" cy="7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Netflix and Stan have a higher quality genre selection than Amazon. </a:t>
            </a:r>
            <a:endParaRPr dirty="0"/>
          </a:p>
        </p:txBody>
      </p:sp>
      <p:pic>
        <p:nvPicPr>
          <p:cNvPr id="204" name="Google Shape;204;p31"/>
          <p:cNvPicPr preferRelativeResize="0"/>
          <p:nvPr/>
        </p:nvPicPr>
        <p:blipFill rotWithShape="1">
          <a:blip r:embed="rId3">
            <a:alphaModFix/>
          </a:blip>
          <a:srcRect b="93643"/>
          <a:stretch/>
        </p:blipFill>
        <p:spPr>
          <a:xfrm>
            <a:off x="723299" y="79507"/>
            <a:ext cx="7697401" cy="24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661EF4-832D-90A5-B27D-B55369A32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9026"/>
            <a:ext cx="2951318" cy="3664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07969-A234-9F97-150B-2A9F1FF97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660" y="405442"/>
            <a:ext cx="2853446" cy="40935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ED62C2-F0F9-F4CD-EEB4-5309350C8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4106" y="479026"/>
            <a:ext cx="2751990" cy="3997442"/>
          </a:xfrm>
          <a:prstGeom prst="rect">
            <a:avLst/>
          </a:prstGeom>
        </p:spPr>
      </p:pic>
      <p:sp>
        <p:nvSpPr>
          <p:cNvPr id="16" name="Google Shape;197;p30">
            <a:extLst>
              <a:ext uri="{FF2B5EF4-FFF2-40B4-BE49-F238E27FC236}">
                <a16:creationId xmlns:a16="http://schemas.microsoft.com/office/drawing/2014/main" id="{1F7B51A6-6DFD-E29A-156D-1013BB758B04}"/>
              </a:ext>
            </a:extLst>
          </p:cNvPr>
          <p:cNvSpPr txBox="1">
            <a:spLocks/>
          </p:cNvSpPr>
          <p:nvPr/>
        </p:nvSpPr>
        <p:spPr>
          <a:xfrm>
            <a:off x="68349" y="4323464"/>
            <a:ext cx="3300412" cy="102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155" dirty="0"/>
              <a:t>Genre</a:t>
            </a:r>
          </a:p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en-US" sz="1200" b="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What are the genre distributions across the streaming platforms? </a:t>
            </a:r>
            <a:endParaRPr lang="en-US" sz="2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 of Country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b="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Which platform’s films has the most diverse range of countries of origin?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25" y="468863"/>
            <a:ext cx="6245222" cy="427759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 txBox="1"/>
          <p:nvPr/>
        </p:nvSpPr>
        <p:spPr>
          <a:xfrm>
            <a:off x="6254875" y="1802100"/>
            <a:ext cx="27096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 dirty="0">
                <a:latin typeface="Lato"/>
                <a:ea typeface="Lato"/>
                <a:cs typeface="Lato"/>
                <a:sym typeface="Lato"/>
              </a:rPr>
              <a:t>Large variety of locations across the world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 dirty="0">
                <a:latin typeface="Lato"/>
                <a:ea typeface="Lato"/>
                <a:cs typeface="Lato"/>
                <a:sym typeface="Lato"/>
              </a:rPr>
              <a:t>Majority of films hosted on Netflix come from the US, UK, Canada and Australia.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 dirty="0">
                <a:latin typeface="Lato"/>
                <a:ea typeface="Lato"/>
                <a:cs typeface="Lato"/>
                <a:sym typeface="Lato"/>
              </a:rPr>
              <a:t>UK and Australia are roughly the same in terms of number of films, and their quality scores. 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310A8D-4AE9-A8A0-78F0-7D022EF5BC40}"/>
              </a:ext>
            </a:extLst>
          </p:cNvPr>
          <p:cNvSpPr txBox="1"/>
          <p:nvPr/>
        </p:nvSpPr>
        <p:spPr>
          <a:xfrm>
            <a:off x="6364705" y="212222"/>
            <a:ext cx="259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>
                <a:latin typeface="Lato ExtraBold" panose="020B0604020202020204" pitchFamily="34" charset="0"/>
                <a:ea typeface="Lato ExtraBold" panose="020B0604020202020204" pitchFamily="34" charset="0"/>
                <a:cs typeface="Lato ExtraBold" panose="020B0604020202020204" pitchFamily="34" charset="0"/>
              </a:rPr>
              <a:t>Netflix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99" y="468000"/>
            <a:ext cx="6246000" cy="42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 txBox="1"/>
          <p:nvPr/>
        </p:nvSpPr>
        <p:spPr>
          <a:xfrm>
            <a:off x="6254875" y="1802100"/>
            <a:ext cx="27096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 dirty="0">
                <a:latin typeface="Lato"/>
                <a:ea typeface="Lato"/>
                <a:cs typeface="Lato"/>
                <a:sym typeface="Lato"/>
              </a:rPr>
              <a:t>Location of Origin not as widespread as Netflix or Amazon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 dirty="0">
                <a:latin typeface="Lato"/>
                <a:ea typeface="Lato"/>
                <a:cs typeface="Lato"/>
                <a:sym typeface="Lato"/>
              </a:rPr>
              <a:t>Majority of films come from the US, UK and Australia.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 dirty="0">
                <a:latin typeface="Lato"/>
                <a:ea typeface="Lato"/>
                <a:cs typeface="Lato"/>
                <a:sym typeface="Lato"/>
              </a:rPr>
              <a:t>Surprisingly, Stan has roughly the same amount of Australia films hosted as Netflix and Amazon despite being an Australian exclusive streaming provider. 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1E4A9E-ADBD-5309-12D3-8E55700D7DD2}"/>
              </a:ext>
            </a:extLst>
          </p:cNvPr>
          <p:cNvSpPr txBox="1"/>
          <p:nvPr/>
        </p:nvSpPr>
        <p:spPr>
          <a:xfrm>
            <a:off x="6364705" y="212222"/>
            <a:ext cx="259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>
                <a:latin typeface="Lato ExtraBold" panose="020B0604020202020204" pitchFamily="34" charset="0"/>
                <a:ea typeface="Lato ExtraBold" panose="020B0604020202020204" pitchFamily="34" charset="0"/>
                <a:cs typeface="Lato ExtraBold" panose="020B0604020202020204" pitchFamily="34" charset="0"/>
              </a:rPr>
              <a:t>Stan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13" y="468849"/>
            <a:ext cx="6246000" cy="42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5"/>
          <p:cNvSpPr txBox="1"/>
          <p:nvPr/>
        </p:nvSpPr>
        <p:spPr>
          <a:xfrm>
            <a:off x="6254875" y="1802100"/>
            <a:ext cx="27096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 dirty="0">
                <a:latin typeface="Lato"/>
                <a:ea typeface="Lato"/>
                <a:cs typeface="Lato"/>
                <a:sym typeface="Lato"/>
              </a:rPr>
              <a:t>Largest variety of locations across the world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 dirty="0">
                <a:latin typeface="Lato"/>
                <a:ea typeface="Lato"/>
                <a:cs typeface="Lato"/>
                <a:sym typeface="Lato"/>
              </a:rPr>
              <a:t>Dominated by US, UK and Canadian based content. 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 dirty="0">
                <a:latin typeface="Lato"/>
                <a:ea typeface="Lato"/>
                <a:cs typeface="Lato"/>
                <a:sym typeface="Lato"/>
              </a:rPr>
              <a:t>The overall of quality is lower on the scale in comparison to Netflix and Stan despite its wider range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AB80A9-FE2C-AD35-53F8-37E93EE97B7D}"/>
              </a:ext>
            </a:extLst>
          </p:cNvPr>
          <p:cNvSpPr txBox="1"/>
          <p:nvPr/>
        </p:nvSpPr>
        <p:spPr>
          <a:xfrm>
            <a:off x="6364705" y="212222"/>
            <a:ext cx="259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>
                <a:latin typeface="Lato ExtraBold" panose="020B0604020202020204" pitchFamily="34" charset="0"/>
                <a:ea typeface="Lato ExtraBold" panose="020B0604020202020204" pitchFamily="34" charset="0"/>
                <a:cs typeface="Lato ExtraBold" panose="020B0604020202020204" pitchFamily="34" charset="0"/>
              </a:rPr>
              <a:t>Amazon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Commercial Success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b="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Which platform hosts the most profitable films?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/>
        </p:nvSpPr>
        <p:spPr>
          <a:xfrm>
            <a:off x="6254875" y="2261950"/>
            <a:ext cx="2709600" cy="232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 dirty="0">
                <a:latin typeface="Lato"/>
                <a:ea typeface="Lato"/>
                <a:cs typeface="Lato"/>
                <a:sym typeface="Lato"/>
              </a:rPr>
              <a:t>Majority of genres have a budget less than 100 million in USD with rating score of 5 to 8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endParaRPr sz="11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 dirty="0">
                <a:latin typeface="Lato"/>
                <a:ea typeface="Lato"/>
                <a:cs typeface="Lato"/>
                <a:sym typeface="Lato"/>
              </a:rPr>
              <a:t>Netflix’s distribution shows most of the success rating doesn’t come down to larger budget productions</a:t>
            </a: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endParaRPr sz="11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 dirty="0">
                <a:latin typeface="Lato"/>
                <a:ea typeface="Lato"/>
                <a:cs typeface="Lato"/>
                <a:sym typeface="Lato"/>
              </a:rPr>
              <a:t>Amazon tend to house more movies with a larger budget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00" y="288000"/>
            <a:ext cx="6318000" cy="42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 txBox="1">
            <a:spLocks noGrp="1"/>
          </p:cNvSpPr>
          <p:nvPr>
            <p:ph type="title" idx="4294967295"/>
          </p:nvPr>
        </p:nvSpPr>
        <p:spPr>
          <a:xfrm>
            <a:off x="6742450" y="1089550"/>
            <a:ext cx="2058900" cy="8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66" dirty="0"/>
              <a:t>Budget</a:t>
            </a:r>
            <a:endParaRPr sz="2466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88" b="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What correlation is there between budget size and average score?</a:t>
            </a:r>
            <a:endParaRPr sz="2688" dirty="0"/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2438" y="901638"/>
            <a:ext cx="117157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200" y="288000"/>
            <a:ext cx="6318000" cy="42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200" y="288000"/>
            <a:ext cx="6318000" cy="42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7"/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200" y="288000"/>
            <a:ext cx="6316267" cy="4278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>
            <a:spLocks noGrp="1"/>
          </p:cNvSpPr>
          <p:nvPr>
            <p:ph type="body" idx="1"/>
          </p:nvPr>
        </p:nvSpPr>
        <p:spPr>
          <a:xfrm>
            <a:off x="730000" y="2700149"/>
            <a:ext cx="3300900" cy="20463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‘Profit’ = (Revenue - Budget)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The dotted average lines show the films </a:t>
            </a:r>
            <a:r>
              <a:rPr lang="en" b="1" dirty="0"/>
              <a:t>Stan</a:t>
            </a:r>
            <a:r>
              <a:rPr lang="en" dirty="0"/>
              <a:t> chose to host have made more profit than those on Netflix or Amazon.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Sharp decline in profitable films made 2015-2020 (original content?)</a:t>
            </a:r>
            <a:endParaRPr dirty="0"/>
          </a:p>
        </p:txBody>
      </p:sp>
      <p:sp>
        <p:nvSpPr>
          <p:cNvPr id="249" name="Google Shape;249;p3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Which platform hosts the films that have made the most profit (deemed commercially successful)?</a:t>
            </a:r>
            <a:endParaRPr/>
          </a:p>
        </p:txBody>
      </p:sp>
      <p:pic>
        <p:nvPicPr>
          <p:cNvPr id="250" name="Google Shape;2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600" y="1262700"/>
            <a:ext cx="449580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body" idx="1"/>
          </p:nvPr>
        </p:nvSpPr>
        <p:spPr>
          <a:xfrm>
            <a:off x="729450" y="1991775"/>
            <a:ext cx="812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The Movie Database (TMDB) has incomplete information on some movies: budget, revenue, ratings, etc.</a:t>
            </a:r>
          </a:p>
          <a:p>
            <a:pPr lvl="1" indent="-311150">
              <a:spcBef>
                <a:spcPts val="1200"/>
              </a:spcBef>
              <a:buSzPts val="1300"/>
              <a:buFont typeface="Wingdings" panose="05000000000000000000" pitchFamily="2" charset="2"/>
              <a:buChar char="Ø"/>
            </a:pPr>
            <a:r>
              <a:rPr lang="en" sz="1400" dirty="0"/>
              <a:t>Notably, revenue numbers for 2022 movies were missing </a:t>
            </a: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AU" dirty="0"/>
              <a:t>Only movies that were in English were included.</a:t>
            </a: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IMDB scores are the only source for gauging the film quality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265950" y="43883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Questions</a:t>
            </a:r>
            <a:endParaRPr dirty="0"/>
          </a:p>
        </p:txBody>
      </p:sp>
      <p:sp>
        <p:nvSpPr>
          <p:cNvPr id="99" name="Google Shape;99;p15"/>
          <p:cNvSpPr txBox="1"/>
          <p:nvPr/>
        </p:nvSpPr>
        <p:spPr>
          <a:xfrm>
            <a:off x="1339744" y="1856448"/>
            <a:ext cx="2632379" cy="102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1300" b="1" u="sng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Quality</a:t>
            </a:r>
            <a:b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Which platform provides the </a:t>
            </a:r>
            <a:r>
              <a:rPr lang="en" sz="13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best quality of film</a:t>
            </a:r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on average?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5235862" y="1856448"/>
            <a:ext cx="3002604" cy="102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b="1" u="sng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Genre</a:t>
            </a:r>
            <a:b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Which </a:t>
            </a:r>
            <a:r>
              <a:rPr lang="en" sz="13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genres</a:t>
            </a:r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have brought the most success over a 20 year period?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900026" y="3948348"/>
            <a:ext cx="3503359" cy="102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b="1" u="sng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Diversity of Country</a:t>
            </a:r>
            <a:b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Which platform’s films has the </a:t>
            </a:r>
            <a:r>
              <a:rPr lang="en" sz="13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most diverse range of countries of origin</a:t>
            </a:r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5163702" y="3888093"/>
            <a:ext cx="3143719" cy="102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b="1" u="sng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Commercial Success</a:t>
            </a:r>
            <a:b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Which platform hosts the most profitable films?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Graphic 4" descr="Rating outline">
            <a:extLst>
              <a:ext uri="{FF2B5EF4-FFF2-40B4-BE49-F238E27FC236}">
                <a16:creationId xmlns:a16="http://schemas.microsoft.com/office/drawing/2014/main" id="{B2497B26-0F2E-5B8C-1F8F-CFF1EDA01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4505" y="1029782"/>
            <a:ext cx="914400" cy="914400"/>
          </a:xfrm>
          <a:prstGeom prst="rect">
            <a:avLst/>
          </a:prstGeom>
        </p:spPr>
      </p:pic>
      <p:pic>
        <p:nvPicPr>
          <p:cNvPr id="7" name="Graphic 6" descr="Film strip outline">
            <a:extLst>
              <a:ext uri="{FF2B5EF4-FFF2-40B4-BE49-F238E27FC236}">
                <a16:creationId xmlns:a16="http://schemas.microsoft.com/office/drawing/2014/main" id="{4B8D39D3-8D14-149B-8E25-DFB2BFD480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8362" y="942048"/>
            <a:ext cx="914400" cy="914400"/>
          </a:xfrm>
          <a:prstGeom prst="rect">
            <a:avLst/>
          </a:prstGeom>
        </p:spPr>
      </p:pic>
      <p:pic>
        <p:nvPicPr>
          <p:cNvPr id="11" name="Graphic 10" descr="Earth globe: Asia and Australia with solid fill">
            <a:extLst>
              <a:ext uri="{FF2B5EF4-FFF2-40B4-BE49-F238E27FC236}">
                <a16:creationId xmlns:a16="http://schemas.microsoft.com/office/drawing/2014/main" id="{9801DE84-D630-C004-5DD4-4DD7EE36EB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94505" y="3033948"/>
            <a:ext cx="914400" cy="914400"/>
          </a:xfrm>
          <a:prstGeom prst="rect">
            <a:avLst/>
          </a:prstGeom>
        </p:spPr>
      </p:pic>
      <p:pic>
        <p:nvPicPr>
          <p:cNvPr id="15" name="Graphic 14" descr="Flying Money with solid fill">
            <a:extLst>
              <a:ext uri="{FF2B5EF4-FFF2-40B4-BE49-F238E27FC236}">
                <a16:creationId xmlns:a16="http://schemas.microsoft.com/office/drawing/2014/main" id="{408E8527-D3C3-A62D-B542-0802469307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78362" y="2973693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  <p:bldP spid="101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56" name="Google Shape;256;p39"/>
          <p:cNvSpPr txBox="1">
            <a:spLocks noGrp="1"/>
          </p:cNvSpPr>
          <p:nvPr>
            <p:ph type="body" idx="1"/>
          </p:nvPr>
        </p:nvSpPr>
        <p:spPr>
          <a:xfrm>
            <a:off x="729450" y="1778699"/>
            <a:ext cx="7688700" cy="2925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It’s fair to say based on this analysis, that there’s a case to be made for each of the streaming providers. </a:t>
            </a:r>
            <a:endParaRPr dirty="0"/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b="1" i="1" dirty="0"/>
              <a:t>Netflix</a:t>
            </a:r>
            <a:r>
              <a:rPr lang="en" dirty="0"/>
              <a:t> is the </a:t>
            </a:r>
            <a:r>
              <a:rPr lang="en" b="1" u="sng" dirty="0"/>
              <a:t>most ‘well-rounded’ provider </a:t>
            </a:r>
            <a:r>
              <a:rPr lang="en" dirty="0"/>
              <a:t>on the market currently.</a:t>
            </a:r>
            <a:endParaRPr dirty="0"/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b="1" i="1" dirty="0"/>
              <a:t>Stan</a:t>
            </a:r>
            <a:r>
              <a:rPr lang="en" dirty="0"/>
              <a:t> has the </a:t>
            </a:r>
            <a:r>
              <a:rPr lang="en" b="1" u="sng" dirty="0"/>
              <a:t>highest quality of film </a:t>
            </a:r>
            <a:r>
              <a:rPr lang="en" dirty="0"/>
              <a:t>and even spread of quality across genre, but </a:t>
            </a:r>
            <a:r>
              <a:rPr lang="en" b="1" u="sng" dirty="0"/>
              <a:t>lacks </a:t>
            </a:r>
            <a:r>
              <a:rPr lang="en" u="sng" dirty="0"/>
              <a:t>in </a:t>
            </a:r>
            <a:r>
              <a:rPr lang="en" b="1" u="sng" dirty="0"/>
              <a:t>number of films </a:t>
            </a:r>
            <a:r>
              <a:rPr lang="en" dirty="0"/>
              <a:t>to watch and </a:t>
            </a:r>
            <a:r>
              <a:rPr lang="en" b="1" u="sng" dirty="0"/>
              <a:t>diversity of country</a:t>
            </a:r>
            <a:r>
              <a:rPr lang="en" dirty="0"/>
              <a:t>.</a:t>
            </a:r>
            <a:endParaRPr dirty="0"/>
          </a:p>
          <a:p>
            <a:pPr marL="285750" lvl="0" indent="-285750" algn="l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" b="1" i="1" dirty="0"/>
              <a:t>Amazon Prime </a:t>
            </a:r>
            <a:r>
              <a:rPr lang="en" dirty="0"/>
              <a:t>boasts</a:t>
            </a:r>
            <a:r>
              <a:rPr lang="en" b="1" dirty="0"/>
              <a:t> </a:t>
            </a:r>
            <a:r>
              <a:rPr lang="en" dirty="0"/>
              <a:t>the</a:t>
            </a:r>
            <a:r>
              <a:rPr lang="en" b="1" dirty="0"/>
              <a:t> </a:t>
            </a:r>
            <a:r>
              <a:rPr lang="en" b="1" u="sng" dirty="0"/>
              <a:t>largest range of films</a:t>
            </a:r>
            <a:r>
              <a:rPr lang="en" b="1" dirty="0"/>
              <a:t> </a:t>
            </a:r>
            <a:r>
              <a:rPr lang="en" dirty="0"/>
              <a:t>from the </a:t>
            </a:r>
            <a:r>
              <a:rPr lang="en" b="1" dirty="0"/>
              <a:t>largest selection of countries</a:t>
            </a:r>
            <a:r>
              <a:rPr lang="en" dirty="0"/>
              <a:t>, but on average the </a:t>
            </a:r>
            <a:r>
              <a:rPr lang="en" b="1" u="sng" dirty="0"/>
              <a:t>quality</a:t>
            </a:r>
            <a:r>
              <a:rPr lang="en" u="sng" dirty="0"/>
              <a:t> is </a:t>
            </a:r>
            <a:r>
              <a:rPr lang="en" b="1" u="sng" dirty="0"/>
              <a:t>much lower</a:t>
            </a:r>
            <a:r>
              <a:rPr lang="en" b="1" dirty="0"/>
              <a:t> </a:t>
            </a:r>
            <a:r>
              <a:rPr lang="en" dirty="0"/>
              <a:t>than what the other providers offers.</a:t>
            </a:r>
            <a:br>
              <a:rPr lang="en" dirty="0"/>
            </a:br>
            <a:endParaRPr lang="en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Not only does Netflix have a large number of films from a diverse selection of countries, but the quality of the films it hosts is only marginally worse than Stan - even offering a ‘Game-Show’ genre the other two providers don’t.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951175" y="1942550"/>
            <a:ext cx="507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Collection, Cleaning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60BB8FE-6E55-06AC-61E1-94CA5D128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516" y="1355008"/>
            <a:ext cx="2257425" cy="11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Movie Database (TMDB) (@themoviedb) / Twitter">
            <a:extLst>
              <a:ext uri="{FF2B5EF4-FFF2-40B4-BE49-F238E27FC236}">
                <a16:creationId xmlns:a16="http://schemas.microsoft.com/office/drawing/2014/main" id="{D40B6A8F-CC0A-728B-F960-AA21323C5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90" y="640396"/>
            <a:ext cx="2573932" cy="257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Movie Database (TMDB) (@themoviedb) / Twitter">
            <a:extLst>
              <a:ext uri="{FF2B5EF4-FFF2-40B4-BE49-F238E27FC236}">
                <a16:creationId xmlns:a16="http://schemas.microsoft.com/office/drawing/2014/main" id="{8D35F43F-B97C-FE6A-DB29-97BF9C465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018" y="635970"/>
            <a:ext cx="2692076" cy="257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7DC2AF-B74B-75CF-9916-AE293D485899}"/>
              </a:ext>
            </a:extLst>
          </p:cNvPr>
          <p:cNvSpPr txBox="1"/>
          <p:nvPr/>
        </p:nvSpPr>
        <p:spPr>
          <a:xfrm>
            <a:off x="600115" y="3375479"/>
            <a:ext cx="2031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AU" sz="1600" kern="1200" dirty="0">
                <a:solidFill>
                  <a:prstClr val="black"/>
                </a:solidFill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API Call - Discovery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7ED59C-78CD-689D-BBF1-4309D9B7A1E4}"/>
              </a:ext>
            </a:extLst>
          </p:cNvPr>
          <p:cNvSpPr txBox="1"/>
          <p:nvPr/>
        </p:nvSpPr>
        <p:spPr>
          <a:xfrm>
            <a:off x="3869289" y="3375479"/>
            <a:ext cx="2031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AU" sz="1600" kern="1200" dirty="0">
                <a:solidFill>
                  <a:prstClr val="black"/>
                </a:solidFill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API Call - General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34080E-1311-613D-14BE-9F553B970446}"/>
              </a:ext>
            </a:extLst>
          </p:cNvPr>
          <p:cNvSpPr txBox="1"/>
          <p:nvPr/>
        </p:nvSpPr>
        <p:spPr>
          <a:xfrm>
            <a:off x="6705391" y="3413951"/>
            <a:ext cx="20312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AU" sz="1350" kern="1200" dirty="0">
                <a:solidFill>
                  <a:prstClr val="black"/>
                </a:solidFill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IMDB CSV 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0390C-D501-8CF3-481F-ED3B2A1BDF7A}"/>
              </a:ext>
            </a:extLst>
          </p:cNvPr>
          <p:cNvSpPr txBox="1"/>
          <p:nvPr/>
        </p:nvSpPr>
        <p:spPr>
          <a:xfrm>
            <a:off x="380790" y="3898741"/>
            <a:ext cx="2469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Allows use of </a:t>
            </a:r>
            <a:r>
              <a:rPr lang="en-AU" sz="1200" b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params</a:t>
            </a:r>
            <a:r>
              <a:rPr lang="en-AU" sz="12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filter movies</a:t>
            </a:r>
          </a:p>
          <a:p>
            <a:pPr defTabSz="685800">
              <a:buClrTx/>
            </a:pPr>
            <a:endParaRPr lang="en-AU" sz="1200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Acquired </a:t>
            </a:r>
            <a:r>
              <a:rPr lang="en-AU" sz="1200" b="1" kern="12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tmDB</a:t>
            </a:r>
            <a:r>
              <a:rPr lang="en-AU" sz="1200" b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IDs </a:t>
            </a:r>
            <a:r>
              <a:rPr lang="en-AU" sz="12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next API call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05619-3E20-8B06-5F0C-99934260F4F0}"/>
              </a:ext>
            </a:extLst>
          </p:cNvPr>
          <p:cNvSpPr txBox="1"/>
          <p:nvPr/>
        </p:nvSpPr>
        <p:spPr>
          <a:xfrm>
            <a:off x="3710616" y="3879610"/>
            <a:ext cx="24698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AU" sz="1200" b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Requires </a:t>
            </a:r>
            <a:r>
              <a:rPr lang="en-AU" sz="1200" kern="12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tmDB</a:t>
            </a:r>
            <a:r>
              <a:rPr lang="en-AU" sz="12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movie ID</a:t>
            </a:r>
          </a:p>
          <a:p>
            <a:pPr defTabSz="685800">
              <a:buClrTx/>
            </a:pPr>
            <a:endParaRPr lang="en-AU" sz="1200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Acquired:</a:t>
            </a:r>
          </a:p>
          <a:p>
            <a:pPr marL="557213" lvl="1" indent="-214313" defTabSz="685800">
              <a:buClrTx/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IMDB ids</a:t>
            </a:r>
          </a:p>
          <a:p>
            <a:pPr marL="557213" lvl="1" indent="-214313" defTabSz="685800">
              <a:buClrTx/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Geographical information</a:t>
            </a:r>
          </a:p>
          <a:p>
            <a:pPr marL="557213" lvl="1" indent="-214313" defTabSz="685800">
              <a:buClrTx/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Revenue information</a:t>
            </a:r>
          </a:p>
          <a:p>
            <a:pPr marL="557213" lvl="1" indent="-214313" defTabSz="685800">
              <a:buClrTx/>
              <a:buFont typeface="Arial" panose="020B0604020202020204" pitchFamily="34" charset="0"/>
              <a:buChar char="•"/>
            </a:pPr>
            <a:endParaRPr lang="en-AU" sz="1200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D274E3-57A2-51D0-D0DD-328ACC28EA6A}"/>
              </a:ext>
            </a:extLst>
          </p:cNvPr>
          <p:cNvSpPr txBox="1"/>
          <p:nvPr/>
        </p:nvSpPr>
        <p:spPr>
          <a:xfrm>
            <a:off x="6486067" y="3991073"/>
            <a:ext cx="2469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Used to get supplementary information:</a:t>
            </a:r>
          </a:p>
          <a:p>
            <a:pPr marL="557213" lvl="1" indent="-214313" defTabSz="685800">
              <a:buClrTx/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Genres of movies</a:t>
            </a:r>
          </a:p>
          <a:p>
            <a:pPr marL="557213" lvl="1" indent="-214313" defTabSz="685800">
              <a:buClrTx/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IMDB ratings + vote count</a:t>
            </a:r>
          </a:p>
        </p:txBody>
      </p:sp>
      <p:pic>
        <p:nvPicPr>
          <p:cNvPr id="2" name="Google Shape;149;p23">
            <a:extLst>
              <a:ext uri="{FF2B5EF4-FFF2-40B4-BE49-F238E27FC236}">
                <a16:creationId xmlns:a16="http://schemas.microsoft.com/office/drawing/2014/main" id="{1B150791-05B5-8E3D-7F3B-6AE80207AA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2615" y="2345239"/>
            <a:ext cx="5032425" cy="25739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AACDCB-BC2B-43AA-64D3-E67A6767C4BA}"/>
              </a:ext>
            </a:extLst>
          </p:cNvPr>
          <p:cNvSpPr txBox="1">
            <a:spLocks/>
          </p:cNvSpPr>
          <p:nvPr/>
        </p:nvSpPr>
        <p:spPr>
          <a:xfrm>
            <a:off x="856892" y="18696"/>
            <a:ext cx="7688400" cy="5352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AU" sz="3200" b="1" dirty="0">
                <a:latin typeface="Raleway" pitchFamily="2" charset="0"/>
              </a:rPr>
              <a:t>Data Collection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F6D46C-E4ED-213A-0883-502903376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0006" y="840019"/>
            <a:ext cx="2362200" cy="22193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76E471-A0B5-CE1A-0C21-1D30AB12D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84" y="1569950"/>
            <a:ext cx="3273137" cy="7059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25C53C-A024-2455-7C36-42A266B146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9508" y="655659"/>
            <a:ext cx="4048125" cy="990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296CC1-6D53-C69B-DD5D-07E96D23B4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143" y="1642313"/>
            <a:ext cx="6219143" cy="8484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355A21C-535C-80AE-2909-5B45EA2862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059" y="1369535"/>
            <a:ext cx="6169312" cy="27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0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  <p:bldP spid="7" grpId="0"/>
      <p:bldP spid="7" grpId="1" build="allAtOnce"/>
      <p:bldP spid="8" grpId="1"/>
      <p:bldP spid="8" grpId="2" build="allAtOnce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0DC23-B4ED-977B-9C17-86D3DD68E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085" y="51377"/>
            <a:ext cx="7924433" cy="860701"/>
          </a:xfrm>
        </p:spPr>
        <p:txBody>
          <a:bodyPr>
            <a:normAutofit/>
          </a:bodyPr>
          <a:lstStyle/>
          <a:p>
            <a:pPr algn="ctr"/>
            <a:r>
              <a:rPr lang="en-AU" sz="3200" dirty="0"/>
              <a:t>Data Cleaning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7969EB-3B71-C738-D977-F9E6D5EFC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904" y="1037196"/>
            <a:ext cx="2188911" cy="38718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1CD22F-D902-E269-A29A-5DC198D02394}"/>
              </a:ext>
            </a:extLst>
          </p:cNvPr>
          <p:cNvSpPr txBox="1"/>
          <p:nvPr/>
        </p:nvSpPr>
        <p:spPr>
          <a:xfrm>
            <a:off x="471481" y="1617643"/>
            <a:ext cx="37032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AU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Initial dataset of 6676 movies (left merge </a:t>
            </a:r>
            <a:r>
              <a:rPr lang="en-AU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imdb</a:t>
            </a:r>
            <a:r>
              <a:rPr lang="en-AU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ids)</a:t>
            </a:r>
          </a:p>
          <a:p>
            <a:pPr marL="342900" indent="-342900">
              <a:buFont typeface="+mj-lt"/>
              <a:buAutoNum type="arabicParenR"/>
            </a:pPr>
            <a:endParaRPr lang="en-AU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en-AU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Removed all null values from dataset (majority came from revenue column)</a:t>
            </a:r>
          </a:p>
          <a:p>
            <a:pPr marL="342900" indent="-342900">
              <a:buFont typeface="+mj-lt"/>
              <a:buAutoNum type="arabicParenR"/>
            </a:pPr>
            <a:endParaRPr lang="en-AU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en-AU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Created separate Boolean columns for the providers</a:t>
            </a:r>
          </a:p>
          <a:p>
            <a:pPr marL="342900" indent="-342900">
              <a:buFont typeface="+mj-lt"/>
              <a:buAutoNum type="arabicParenR"/>
            </a:pPr>
            <a:endParaRPr lang="en-AU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F71A5B-12AF-8BD3-9465-B4549C561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10" y="966227"/>
            <a:ext cx="2095500" cy="396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8A8CFD-B393-64F3-C5B5-6BEE56B8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519" y="1037196"/>
            <a:ext cx="3429000" cy="2886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FD76BC-FFB0-3C02-F584-C733D9CFB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2" y="3563974"/>
            <a:ext cx="9103428" cy="152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0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b="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Which platform provides the best quality of movie on average?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066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Volume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b="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Which platform has the most films, and how old are they?</a:t>
            </a:r>
            <a:endParaRPr dirty="0"/>
          </a:p>
        </p:txBody>
      </p:sp>
      <p:sp>
        <p:nvSpPr>
          <p:cNvPr id="174" name="Google Shape;174;p27"/>
          <p:cNvSpPr txBox="1">
            <a:spLocks noGrp="1"/>
          </p:cNvSpPr>
          <p:nvPr>
            <p:ph type="body" idx="1"/>
          </p:nvPr>
        </p:nvSpPr>
        <p:spPr>
          <a:xfrm>
            <a:off x="721225" y="2306450"/>
            <a:ext cx="3300900" cy="2379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The majority of films on offer across all three providers were created in the past 10 years.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 dirty="0"/>
              <a:t>Netflix</a:t>
            </a:r>
            <a:r>
              <a:rPr lang="en" dirty="0"/>
              <a:t> and </a:t>
            </a:r>
            <a:r>
              <a:rPr lang="en" b="1" dirty="0"/>
              <a:t>Amazon</a:t>
            </a:r>
            <a:r>
              <a:rPr lang="en" dirty="0"/>
              <a:t> have a higher number of films released on offer - with the majority of their offerings coming post 2015</a:t>
            </a:r>
            <a:endParaRPr dirty="0"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875" y="2651050"/>
            <a:ext cx="3536075" cy="246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985" y="552743"/>
            <a:ext cx="3300900" cy="2098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721225" y="1283369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Ratings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b="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Which platform provides the best quality of film on average?</a:t>
            </a:r>
            <a:endParaRPr dirty="0"/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721225" y="2571750"/>
            <a:ext cx="3300900" cy="20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On average, Stan has the highest quality rating (IMDb scores), despite having less of an overall range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Netflix comparatively has the best mix of quality and volume of films on offer.</a:t>
            </a:r>
            <a:endParaRPr dirty="0"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065" y="1276162"/>
            <a:ext cx="4133850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b="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Which genres have brought the most success over a 20 year period?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848</Words>
  <Application>Microsoft Office PowerPoint</Application>
  <PresentationFormat>On-screen Show (16:9)</PresentationFormat>
  <Paragraphs>105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Calibri</vt:lpstr>
      <vt:lpstr>Calibri Light</vt:lpstr>
      <vt:lpstr>Lato ExtraBold</vt:lpstr>
      <vt:lpstr>Raleway</vt:lpstr>
      <vt:lpstr>Raleway Medium</vt:lpstr>
      <vt:lpstr>Lato</vt:lpstr>
      <vt:lpstr>Arial</vt:lpstr>
      <vt:lpstr>Wingdings</vt:lpstr>
      <vt:lpstr>Streamline</vt:lpstr>
      <vt:lpstr>Office Theme</vt:lpstr>
      <vt:lpstr>Two Decades Of Movies: An analysis of movies available in Australia on Netflix, Stan and Amazon Prime Video.  </vt:lpstr>
      <vt:lpstr>Project Questions</vt:lpstr>
      <vt:lpstr>Data Preparation </vt:lpstr>
      <vt:lpstr>PowerPoint Presentation</vt:lpstr>
      <vt:lpstr>Data Cleaning</vt:lpstr>
      <vt:lpstr>Quality Which platform provides the best quality of movie on average?</vt:lpstr>
      <vt:lpstr>Volume Which platform has the most films, and how old are they?</vt:lpstr>
      <vt:lpstr>Ratings Which platform provides the best quality of film on average?</vt:lpstr>
      <vt:lpstr>Genre Which genres have brought the most success over a 20 year period?</vt:lpstr>
      <vt:lpstr>Genre Which genres increased in popularity/rating over time?</vt:lpstr>
      <vt:lpstr>PowerPoint Presentation</vt:lpstr>
      <vt:lpstr>Diversity of Country Which platform’s films has the most diverse range of countries of origin?</vt:lpstr>
      <vt:lpstr>PowerPoint Presentation</vt:lpstr>
      <vt:lpstr>PowerPoint Presentation</vt:lpstr>
      <vt:lpstr>PowerPoint Presentation</vt:lpstr>
      <vt:lpstr>Commercial Success Which platform hosts the most profitable films?</vt:lpstr>
      <vt:lpstr>Budget What correlation is there between budget size and average score?</vt:lpstr>
      <vt:lpstr>Profit Which platform hosts the films that have made the most profit (deemed commercially successful)?</vt:lpstr>
      <vt:lpstr>Limitations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Decades Of Movies: An analysis of movies available in Australia on Netflix, Stan and Amazon Prime Video.  </dc:title>
  <cp:lastModifiedBy>Johnny T</cp:lastModifiedBy>
  <cp:revision>11</cp:revision>
  <dcterms:modified xsi:type="dcterms:W3CDTF">2023-01-17T07:02:49Z</dcterms:modified>
</cp:coreProperties>
</file>